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6858000" cx="12188825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49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898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48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797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746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696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645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594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49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898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48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797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746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696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645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594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49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898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48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797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746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696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645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594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Shape 62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b="0" i="0" lang="en-US" sz="1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http://softuni.org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b="0" i="0" lang="en-US" sz="1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Creative Commons Attribution-NonCommercial-ShareAlike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Shape 15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Shape 16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Shape 168"/>
          <p:cNvSpPr txBox="1"/>
          <p:nvPr>
            <p:ph idx="12" type="sldNum"/>
          </p:nvPr>
        </p:nvSpPr>
        <p:spPr>
          <a:xfrm>
            <a:off x="6308999" y="8747999"/>
            <a:ext cx="5475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Shape 169"/>
          <p:cNvSpPr txBox="1"/>
          <p:nvPr>
            <p:ph idx="11" type="ftr"/>
          </p:nvPr>
        </p:nvSpPr>
        <p:spPr>
          <a:xfrm>
            <a:off x="-1" y="8747999"/>
            <a:ext cx="63090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b="0" i="0" lang="en-US" sz="1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http://softuni.org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b="0" i="0" lang="en-US" sz="1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Creative Commons Attribution-NonCommercial-ShareAlike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Shape 18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Shape 193"/>
          <p:cNvSpPr txBox="1"/>
          <p:nvPr>
            <p:ph idx="11" type="ftr"/>
          </p:nvPr>
        </p:nvSpPr>
        <p:spPr>
          <a:xfrm>
            <a:off x="-1" y="8747999"/>
            <a:ext cx="63090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Shape 194"/>
          <p:cNvSpPr txBox="1"/>
          <p:nvPr>
            <p:ph idx="12" type="sldNum"/>
          </p:nvPr>
        </p:nvSpPr>
        <p:spPr>
          <a:xfrm>
            <a:off x="6308999" y="8747999"/>
            <a:ext cx="5475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Shape 203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Shape 204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Shape 213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http://softuni.org</a:t>
            </a:r>
            <a:endParaRPr sz="1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Shape 214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Shape 229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http://softuni.org</a:t>
            </a:r>
            <a:endParaRPr sz="1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Shape 230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Shape 79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b="0" i="0" lang="en-US" sz="1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http://softuni.org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b="0" i="0" lang="en-US" sz="1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Creative Commons Attribution-NonCommercial-ShareAlike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Shape 96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b="0" i="0" lang="en-US" sz="1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http://softuni.org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b="0" i="0" lang="en-US" sz="1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Creative Commons Attribution-NonCommercial-ShareAlike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OSGi - Open Services Gateway initiative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SWT - Standard Widget Toolkit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JFace - Built on top of SWT</a:t>
            </a:r>
            <a:endParaRPr/>
          </a:p>
        </p:txBody>
      </p:sp>
      <p:sp>
        <p:nvSpPr>
          <p:cNvPr id="105" name="Shape 10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Shape 11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Shape 124"/>
          <p:cNvSpPr txBox="1"/>
          <p:nvPr>
            <p:ph idx="12" type="sldNum"/>
          </p:nvPr>
        </p:nvSpPr>
        <p:spPr>
          <a:xfrm>
            <a:off x="6308999" y="8747999"/>
            <a:ext cx="5475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Shape 125"/>
          <p:cNvSpPr txBox="1"/>
          <p:nvPr>
            <p:ph idx="11" type="ftr"/>
          </p:nvPr>
        </p:nvSpPr>
        <p:spPr>
          <a:xfrm>
            <a:off x="-1" y="8747999"/>
            <a:ext cx="63090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b="0" i="0" lang="en-US" sz="1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http://softuni.org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b="0" i="0" lang="en-US" sz="1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Creative Commons Attribution-NonCommercial-ShareAlike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Shape 13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1" Type="http://schemas.openxmlformats.org/officeDocument/2006/relationships/hyperlink" Target="http://www.introprogramming.info/" TargetMode="External"/><Relationship Id="rId10" Type="http://schemas.openxmlformats.org/officeDocument/2006/relationships/hyperlink" Target="http://www.youtube.com/SoftwareUniversity" TargetMode="External"/><Relationship Id="rId13" Type="http://schemas.openxmlformats.org/officeDocument/2006/relationships/image" Target="../media/image2.png"/><Relationship Id="rId1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hyperlink" Target="http://softuni.bg/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Relationship Id="rId5" Type="http://schemas.openxmlformats.org/officeDocument/2006/relationships/hyperlink" Target="http://www.nakov.com/" TargetMode="External"/><Relationship Id="rId6" Type="http://schemas.openxmlformats.org/officeDocument/2006/relationships/hyperlink" Target="http://forum.softuni.bg/" TargetMode="External"/><Relationship Id="rId7" Type="http://schemas.openxmlformats.org/officeDocument/2006/relationships/hyperlink" Target="http://judge.softuni.bg/" TargetMode="External"/><Relationship Id="rId8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resentation Title Slide">
  <p:cSld name="Presentation Title Slid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4366413" y="314301"/>
            <a:ext cx="7382341" cy="200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D18E"/>
              </a:buClr>
              <a:buSzPts val="5400"/>
              <a:buFont typeface="Calibri"/>
              <a:buNone/>
              <a:defRPr b="1" i="0" sz="5400" u="none" cap="none" strike="noStrike">
                <a:solidFill>
                  <a:srgbClr val="F6D1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4366413" y="2346299"/>
            <a:ext cx="7382341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4000"/>
              <a:buFont typeface="Noto Sans Symbols"/>
              <a:buNone/>
              <a:defRPr b="0" i="0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493" marR="0" rt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8987" marR="0" rt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F9A1D"/>
              </a:buClr>
              <a:buSzPts val="2400"/>
              <a:buFont typeface="Noto Sans Symbols"/>
              <a:buNone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480" marR="0" rt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D9411"/>
              </a:buClr>
              <a:buSzPts val="2240"/>
              <a:buFont typeface="Noto Sans Symbols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7972" marR="0" rt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28D10"/>
              </a:buClr>
              <a:buSzPts val="2080"/>
              <a:buFont typeface="Noto Sans Symbols"/>
              <a:buNone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7466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696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6453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5947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2" type="body"/>
          </p:nvPr>
        </p:nvSpPr>
        <p:spPr>
          <a:xfrm>
            <a:off x="760412" y="4164083"/>
            <a:ext cx="3187613" cy="52513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800"/>
              <a:buFont typeface="Noto Sans Symbols"/>
              <a:buNone/>
              <a:defRPr b="1" i="0" sz="2800" u="none" cap="none" strike="noStrike">
                <a:solidFill>
                  <a:srgbClr val="EE792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91160" lvl="1" marL="9144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F9A1D"/>
              </a:buClr>
              <a:buSzPts val="24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70839" lvl="3" marL="18288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D9411"/>
              </a:buClr>
              <a:buSzPts val="224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60679" lvl="4" marL="22860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28D10"/>
              </a:buClr>
              <a:buSzPts val="2080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Shape 19"/>
          <p:cNvSpPr/>
          <p:nvPr>
            <p:ph idx="3" type="pic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  <a:defRPr b="0" i="0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31605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31606" lvl="2" marL="91424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F9A1D"/>
              </a:buClr>
              <a:buSzPts val="24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31606" lvl="3" marL="1218987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D9411"/>
              </a:buClr>
              <a:buSzPts val="224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31605" lvl="4" marL="1523733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28D10"/>
              </a:buClr>
              <a:buSzPts val="2080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31606" lvl="5" marL="182848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31606" lvl="6" marL="213322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31606" lvl="7" marL="243797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31606" lvl="8" marL="274272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4" type="body"/>
          </p:nvPr>
        </p:nvSpPr>
        <p:spPr>
          <a:xfrm>
            <a:off x="760413" y="4633982"/>
            <a:ext cx="3187614" cy="4443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300"/>
              <a:buFont typeface="Noto Sans Symbols"/>
              <a:buNone/>
              <a:defRPr b="1" i="0" sz="2300" u="none" cap="none" strike="noStrike">
                <a:solidFill>
                  <a:srgbClr val="F4B36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91160" lvl="1" marL="9144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F9A1D"/>
              </a:buClr>
              <a:buSzPts val="24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70839" lvl="3" marL="18288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D9411"/>
              </a:buClr>
              <a:buSzPts val="224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60679" lvl="4" marL="22860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28D10"/>
              </a:buClr>
              <a:buSzPts val="2080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5" type="body"/>
          </p:nvPr>
        </p:nvSpPr>
        <p:spPr>
          <a:xfrm>
            <a:off x="760412" y="5011671"/>
            <a:ext cx="3187613" cy="39586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000"/>
              <a:buFont typeface="Noto Sans Symbols"/>
              <a:buNone/>
              <a:defRPr b="1" i="0" sz="2000" u="none" cap="none" strike="noStrike">
                <a:solidFill>
                  <a:srgbClr val="FAE4B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91160" lvl="1" marL="9144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F9A1D"/>
              </a:buClr>
              <a:buSzPts val="24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70839" lvl="3" marL="18288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D9411"/>
              </a:buClr>
              <a:buSzPts val="224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60679" lvl="4" marL="22860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28D10"/>
              </a:buClr>
              <a:buSzPts val="2080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6" type="body"/>
          </p:nvPr>
        </p:nvSpPr>
        <p:spPr>
          <a:xfrm>
            <a:off x="760412" y="5394605"/>
            <a:ext cx="3187613" cy="363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rgbClr val="F27A4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91160" lvl="1" marL="9144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F9A1D"/>
              </a:buClr>
              <a:buSzPts val="24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70839" lvl="3" marL="18288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D9411"/>
              </a:buClr>
              <a:buSzPts val="224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60679" lvl="4" marL="22860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28D10"/>
              </a:buClr>
              <a:buSzPts val="2080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7" type="body"/>
          </p:nvPr>
        </p:nvSpPr>
        <p:spPr>
          <a:xfrm>
            <a:off x="760412" y="5735767"/>
            <a:ext cx="3187613" cy="33123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F27A4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91160" lvl="1" marL="9144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F9A1D"/>
              </a:buClr>
              <a:buSzPts val="24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70839" lvl="3" marL="18288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D9411"/>
              </a:buClr>
              <a:buSzPts val="224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60679" lvl="4" marL="22860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28D10"/>
              </a:buClr>
              <a:buSzPts val="2080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idx="10" type="dt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49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898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48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797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746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696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645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594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1" type="ftr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49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898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48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797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746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696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645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594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44500" lvl="0" marL="4572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Char char="▪"/>
              <a:defRPr b="0" i="0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91160" lvl="1" marL="9144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F9A1D"/>
              </a:buClr>
              <a:buSzPts val="24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70839" lvl="3" marL="18288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D9411"/>
              </a:buClr>
              <a:buSzPts val="224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60679" lvl="4" marL="22860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28D10"/>
              </a:buClr>
              <a:buSzPts val="2080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Shape 29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30" name="Shape 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83117" y="319859"/>
            <a:ext cx="2212117" cy="551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secHead">
  <p:cSld name="SECTION_HEADER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912812" y="4953000"/>
            <a:ext cx="10363200" cy="8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5400"/>
              <a:buFont typeface="Calibri"/>
              <a:buNone/>
              <a:defRPr b="1" i="0" sz="54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912812" y="5754968"/>
            <a:ext cx="10363200" cy="719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4000"/>
              <a:buFont typeface="Noto Sans Symbols"/>
              <a:buNone/>
              <a:defRPr b="0" i="0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F9A1D"/>
              </a:buClr>
              <a:buSzPts val="1680"/>
              <a:buFont typeface="Noto Sans Symbols"/>
              <a:buNone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D9411"/>
              </a:buClr>
              <a:buSzPts val="1520"/>
              <a:buFont typeface="Noto Sans Symbols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28D10"/>
              </a:buClr>
              <a:buSzPts val="1520"/>
              <a:buFont typeface="Noto Sans Symbols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4" name="Shape 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83117" y="319859"/>
            <a:ext cx="2212117" cy="551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urce Code Example">
  <p:cSld name="Source Code Exampl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  <a:defRPr b="0" i="0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91160" lvl="1" marL="9144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F9A1D"/>
              </a:buClr>
              <a:buSzPts val="24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70839" lvl="3" marL="18288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D9411"/>
              </a:buClr>
              <a:buSzPts val="224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60679" lvl="4" marL="22860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28D10"/>
              </a:buClr>
              <a:buSzPts val="2080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2" type="body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rgbClr val="D9D4C6">
              <a:alpha val="24705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  <a:defRPr b="1" i="0" sz="24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indent="-391160" lvl="1" marL="9144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F9A1D"/>
              </a:buClr>
              <a:buSzPts val="24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70839" lvl="3" marL="18288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D9411"/>
              </a:buClr>
              <a:buSzPts val="224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60679" lvl="4" marL="22860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28D10"/>
              </a:buClr>
              <a:buSzPts val="2080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Shape 38"/>
          <p:cNvSpPr txBox="1"/>
          <p:nvPr>
            <p:ph type="title"/>
          </p:nvPr>
        </p:nvSpPr>
        <p:spPr>
          <a:xfrm>
            <a:off x="188815" y="40341"/>
            <a:ext cx="9577597" cy="1110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9" name="Shape 39"/>
          <p:cNvSpPr txBox="1"/>
          <p:nvPr>
            <p:ph idx="10" type="dt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49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898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48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797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746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696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645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594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1" type="ftr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49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898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48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797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746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696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645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594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" name="Shape 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83117" y="319859"/>
            <a:ext cx="2212117" cy="551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estions Slide">
  <p:cSld name="Questions Slide">
    <p:bg>
      <p:bgPr>
        <a:blipFill rotWithShape="1">
          <a:blip r:embed="rId2">
            <a:alphaModFix/>
          </a:blip>
          <a:stretch>
            <a:fillRect b="-1999" l="0" r="0" t="-1998"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91160" lvl="1" marL="9144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F9A1D"/>
              </a:buClr>
              <a:buSzPts val="24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70839" lvl="3" marL="18288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D9411"/>
              </a:buClr>
              <a:buSzPts val="224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60679" lvl="4" marL="22860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28D10"/>
              </a:buClr>
              <a:buSzPts val="2080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Shape 45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6" name="Shape 46">
            <a:hlinkClick r:id="rId3"/>
          </p:cNvPr>
          <p:cNvSpPr txBox="1"/>
          <p:nvPr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sp>
        <p:nvSpPr>
          <p:cNvPr id="47" name="Shape 47">
            <a:hlinkClick r:id="rId4"/>
          </p:cNvPr>
          <p:cNvSpPr txBox="1"/>
          <p:nvPr/>
        </p:nvSpPr>
        <p:spPr>
          <a:xfrm rot="-969481">
            <a:off x="7568290" y="4341197"/>
            <a:ext cx="30328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sp>
        <p:nvSpPr>
          <p:cNvPr id="48" name="Shape 48">
            <a:hlinkClick r:id="rId5"/>
          </p:cNvPr>
          <p:cNvSpPr txBox="1"/>
          <p:nvPr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sp>
        <p:nvSpPr>
          <p:cNvPr id="49" name="Shape 49">
            <a:hlinkClick r:id="rId6"/>
          </p:cNvPr>
          <p:cNvSpPr txBox="1"/>
          <p:nvPr/>
        </p:nvSpPr>
        <p:spPr>
          <a:xfrm rot="-628738">
            <a:off x="6094412" y="6109081"/>
            <a:ext cx="26802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sp>
        <p:nvSpPr>
          <p:cNvPr id="50" name="Shape 50">
            <a:hlinkClick r:id="rId7"/>
          </p:cNvPr>
          <p:cNvSpPr txBox="1"/>
          <p:nvPr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sp>
        <p:nvSpPr>
          <p:cNvPr id="51" name="Shape 51">
            <a:hlinkClick r:id="rId8"/>
          </p:cNvPr>
          <p:cNvSpPr txBox="1"/>
          <p:nvPr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sp>
        <p:nvSpPr>
          <p:cNvPr id="52" name="Shape 52">
            <a:hlinkClick r:id="rId9"/>
          </p:cNvPr>
          <p:cNvSpPr txBox="1"/>
          <p:nvPr/>
        </p:nvSpPr>
        <p:spPr>
          <a:xfrm rot="-627734">
            <a:off x="11754532" y="2320841"/>
            <a:ext cx="26802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sp>
        <p:nvSpPr>
          <p:cNvPr id="53" name="Shape 53">
            <a:hlinkClick r:id="rId10"/>
          </p:cNvPr>
          <p:cNvSpPr txBox="1"/>
          <p:nvPr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sp>
        <p:nvSpPr>
          <p:cNvPr id="54" name="Shape 54">
            <a:hlinkClick r:id="rId11"/>
          </p:cNvPr>
          <p:cNvSpPr txBox="1"/>
          <p:nvPr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sp>
        <p:nvSpPr>
          <p:cNvPr id="55" name="Shape 55"/>
          <p:cNvSpPr/>
          <p:nvPr/>
        </p:nvSpPr>
        <p:spPr>
          <a:xfrm rot="-650283">
            <a:off x="2718532" y="3306088"/>
            <a:ext cx="4540980" cy="948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4620"/>
              <a:buFont typeface="Noto Sans Symbols"/>
              <a:buNone/>
            </a:pPr>
            <a:r>
              <a:rPr b="1" lang="en-US" sz="6600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 b="1" sz="6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" name="Shape 5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783117" y="319859"/>
            <a:ext cx="2212117" cy="551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-632286">
            <a:off x="504277" y="2018007"/>
            <a:ext cx="2849278" cy="3305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5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idx="10" type="dt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49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898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48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797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746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696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645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594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1" type="ftr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0949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21898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82848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43797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04746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65696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26645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487594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Shape 13"/>
          <p:cNvSpPr txBox="1"/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" name="Shape 14"/>
          <p:cNvSpPr txBox="1"/>
          <p:nvPr>
            <p:ph idx="1" type="body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44500" lvl="0" marL="4572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Char char="▪"/>
              <a:defRPr b="0" i="0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91160" lvl="1" marL="9144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F9A1D"/>
              </a:buClr>
              <a:buSzPts val="24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70839" lvl="3" marL="18288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D9411"/>
              </a:buClr>
              <a:buSzPts val="224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60679" lvl="4" marL="22860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28D10"/>
              </a:buClr>
              <a:buSzPts val="2080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qualityassuranceteam.com" TargetMode="External"/><Relationship Id="rId4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10.png"/><Relationship Id="rId6" Type="http://schemas.openxmlformats.org/officeDocument/2006/relationships/image" Target="../media/image6.png"/><Relationship Id="rId7" Type="http://schemas.openxmlformats.org/officeDocument/2006/relationships/image" Target="../media/image12.png"/><Relationship Id="rId8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eclipse.org/rcptt/" TargetMode="External"/><Relationship Id="rId4" Type="http://schemas.openxmlformats.org/officeDocument/2006/relationships/hyperlink" Target="https://github.com/QualityAssuranceTeam/RCPTT" TargetMode="External"/><Relationship Id="rId5" Type="http://schemas.openxmlformats.org/officeDocument/2006/relationships/hyperlink" Target="https://www.eclipse.org/rcptt/documentation/userguide/ecl" TargetMode="External"/><Relationship Id="rId6" Type="http://schemas.openxmlformats.org/officeDocument/2006/relationships/hyperlink" Target="https://wiki.eclipse.org/RCPTT/Contribution_Guide" TargetMode="External"/><Relationship Id="rId7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hyperlink" Target="http://www.infragistics.com/" TargetMode="External"/><Relationship Id="rId13" Type="http://schemas.openxmlformats.org/officeDocument/2006/relationships/image" Target="../media/image36.png"/><Relationship Id="rId12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softuni.bg/courses/" TargetMode="External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4.png"/><Relationship Id="rId15" Type="http://schemas.openxmlformats.org/officeDocument/2006/relationships/image" Target="../media/image30.png"/><Relationship Id="rId14" Type="http://schemas.openxmlformats.org/officeDocument/2006/relationships/hyperlink" Target="http://www.telenor.bg/" TargetMode="External"/><Relationship Id="rId17" Type="http://schemas.openxmlformats.org/officeDocument/2006/relationships/image" Target="../media/image39.png"/><Relationship Id="rId16" Type="http://schemas.openxmlformats.org/officeDocument/2006/relationships/hyperlink" Target="http://www.softwaregroup-bg.com/" TargetMode="External"/><Relationship Id="rId5" Type="http://schemas.openxmlformats.org/officeDocument/2006/relationships/image" Target="../media/image28.png"/><Relationship Id="rId19" Type="http://schemas.openxmlformats.org/officeDocument/2006/relationships/image" Target="../media/image31.png"/><Relationship Id="rId6" Type="http://schemas.openxmlformats.org/officeDocument/2006/relationships/hyperlink" Target="http://smartit.bg/" TargetMode="External"/><Relationship Id="rId18" Type="http://schemas.openxmlformats.org/officeDocument/2006/relationships/hyperlink" Target="https://netpeak.net/" TargetMode="External"/><Relationship Id="rId7" Type="http://schemas.openxmlformats.org/officeDocument/2006/relationships/image" Target="../media/image26.png"/><Relationship Id="rId8" Type="http://schemas.openxmlformats.org/officeDocument/2006/relationships/hyperlink" Target="http://www.indeavr.com/" TargetMode="External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hyperlink" Target="http://forum.softuni.bg/" TargetMode="External"/><Relationship Id="rId10" Type="http://schemas.openxmlformats.org/officeDocument/2006/relationships/image" Target="../media/image32.png"/><Relationship Id="rId13" Type="http://schemas.openxmlformats.org/officeDocument/2006/relationships/image" Target="../media/image27.png"/><Relationship Id="rId1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softuni.bg/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hyperlink" Target="http://www.facebook.com/SoftwareUniversity" TargetMode="External"/><Relationship Id="rId14" Type="http://schemas.openxmlformats.org/officeDocument/2006/relationships/image" Target="../media/image40.png"/><Relationship Id="rId5" Type="http://schemas.openxmlformats.org/officeDocument/2006/relationships/hyperlink" Target="https://www.facebook.com/SoftwareUniversity" TargetMode="External"/><Relationship Id="rId6" Type="http://schemas.openxmlformats.org/officeDocument/2006/relationships/hyperlink" Target="http://forum.softuni.bg/" TargetMode="External"/><Relationship Id="rId7" Type="http://schemas.openxmlformats.org/officeDocument/2006/relationships/hyperlink" Target="http://softuni.foundation/" TargetMode="External"/><Relationship Id="rId8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9.png"/><Relationship Id="rId5" Type="http://schemas.openxmlformats.org/officeDocument/2006/relationships/image" Target="../media/image1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gif"/><Relationship Id="rId4" Type="http://schemas.openxmlformats.org/officeDocument/2006/relationships/image" Target="../media/image13.png"/><Relationship Id="rId5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ctrTitle"/>
          </p:nvPr>
        </p:nvSpPr>
        <p:spPr>
          <a:xfrm>
            <a:off x="3579812" y="457200"/>
            <a:ext cx="7910299" cy="14763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D18E"/>
              </a:buClr>
              <a:buSzPts val="5400"/>
              <a:buFont typeface="Calibri"/>
              <a:buNone/>
            </a:pPr>
            <a:r>
              <a:rPr lang="en-US"/>
              <a:t>Automated testing </a:t>
            </a:r>
            <a:endParaRPr b="1" i="0" sz="5400" u="none" cap="none" strike="noStrike">
              <a:solidFill>
                <a:srgbClr val="F6D18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Shape 66"/>
          <p:cNvSpPr txBox="1"/>
          <p:nvPr>
            <p:ph idx="1" type="subTitle"/>
          </p:nvPr>
        </p:nvSpPr>
        <p:spPr>
          <a:xfrm>
            <a:off x="3579812" y="1965299"/>
            <a:ext cx="7910299" cy="1311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4000"/>
              <a:buFont typeface="Noto Sans Symbols"/>
              <a:buNone/>
            </a:pPr>
            <a:r>
              <a:rPr lang="en-US"/>
              <a:t>for RCP Eclipse based applications</a:t>
            </a:r>
            <a:endParaRPr b="0" i="0" sz="4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Shape 67"/>
          <p:cNvSpPr txBox="1"/>
          <p:nvPr>
            <p:ph idx="2" type="body"/>
          </p:nvPr>
        </p:nvSpPr>
        <p:spPr>
          <a:xfrm>
            <a:off x="684212" y="4583300"/>
            <a:ext cx="3187613" cy="525135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800"/>
              <a:buFont typeface="Noto Sans Symbols"/>
              <a:buNone/>
            </a:pPr>
            <a:r>
              <a:rPr lang="en-US"/>
              <a:t>Yuksel Ahmedov</a:t>
            </a:r>
            <a:endParaRPr/>
          </a:p>
        </p:txBody>
      </p:sp>
      <p:sp>
        <p:nvSpPr>
          <p:cNvPr id="68" name="Shape 68"/>
          <p:cNvSpPr txBox="1"/>
          <p:nvPr>
            <p:ph idx="4" type="body"/>
          </p:nvPr>
        </p:nvSpPr>
        <p:spPr>
          <a:xfrm>
            <a:off x="684200" y="5053200"/>
            <a:ext cx="31875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300"/>
              <a:buFont typeface="Noto Sans Symbols"/>
              <a:buNone/>
            </a:pPr>
            <a:r>
              <a:rPr lang="en-US"/>
              <a:t>QA Engineer</a:t>
            </a:r>
            <a:endParaRPr/>
          </a:p>
        </p:txBody>
      </p:sp>
      <p:sp>
        <p:nvSpPr>
          <p:cNvPr id="69" name="Shape 69"/>
          <p:cNvSpPr txBox="1"/>
          <p:nvPr>
            <p:ph idx="6" type="body"/>
          </p:nvPr>
        </p:nvSpPr>
        <p:spPr>
          <a:xfrm>
            <a:off x="684212" y="5499803"/>
            <a:ext cx="3187613" cy="363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1800"/>
              <a:buFont typeface="Noto Sans Symbols"/>
              <a:buNone/>
            </a:pPr>
            <a:r>
              <a:rPr lang="en-US"/>
              <a:t>Quality Assurance Team ltd.</a:t>
            </a:r>
            <a:endParaRPr/>
          </a:p>
        </p:txBody>
      </p:sp>
      <p:sp>
        <p:nvSpPr>
          <p:cNvPr id="70" name="Shape 70"/>
          <p:cNvSpPr txBox="1"/>
          <p:nvPr>
            <p:ph idx="7" type="body"/>
          </p:nvPr>
        </p:nvSpPr>
        <p:spPr>
          <a:xfrm>
            <a:off x="684212" y="5840965"/>
            <a:ext cx="3187613" cy="33123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1600"/>
              <a:buFont typeface="Noto Sans Symbols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www.qualityassuranceteam.com</a:t>
            </a:r>
            <a:endParaRPr b="1" i="0" sz="1600" u="none" cap="none" strike="noStrike">
              <a:solidFill>
                <a:srgbClr val="F27A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" name="Shape 71" title="CC-BY-NC-SA License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5783" y="3219091"/>
            <a:ext cx="2175525" cy="761165"/>
          </a:xfrm>
          <a:prstGeom prst="roundRect">
            <a:avLst>
              <a:gd fmla="val 3940" name="adj"/>
            </a:avLst>
          </a:prstGeom>
          <a:solidFill>
            <a:srgbClr val="231F20">
              <a:alpha val="49803"/>
            </a:srgbClr>
          </a:solidFill>
          <a:ln cap="flat" cmpd="sng" w="9525">
            <a:solidFill>
              <a:srgbClr val="EC9D11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2" name="Shape 72"/>
          <p:cNvSpPr txBox="1"/>
          <p:nvPr/>
        </p:nvSpPr>
        <p:spPr>
          <a:xfrm rot="576750">
            <a:off x="4863900" y="3788310"/>
            <a:ext cx="1787599" cy="7229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0D9"/>
                </a:solidFill>
                <a:latin typeface="Calibri"/>
                <a:ea typeface="Calibri"/>
                <a:cs typeface="Calibri"/>
                <a:sym typeface="Calibri"/>
              </a:rPr>
              <a:t>RCPTT Automation</a:t>
            </a:r>
            <a:endParaRPr/>
          </a:p>
        </p:txBody>
      </p:sp>
      <p:pic>
        <p:nvPicPr>
          <p:cNvPr id="73" name="Shape 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8430" y="2496257"/>
            <a:ext cx="2212117" cy="551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608374">
            <a:off x="5563329" y="4366672"/>
            <a:ext cx="6492393" cy="1525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idx="12" type="sldNum"/>
          </p:nvPr>
        </p:nvSpPr>
        <p:spPr>
          <a:xfrm>
            <a:off x="11566412" y="6525002"/>
            <a:ext cx="4287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190413" y="1151121"/>
            <a:ext cx="11804700" cy="5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04746" lvl="0" marL="304746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Char char="▪"/>
            </a:pPr>
            <a:r>
              <a:rPr lang="en-US"/>
              <a:t>Powerful IDE</a:t>
            </a:r>
            <a:endParaRPr/>
          </a:p>
          <a:p>
            <a:pPr indent="-231605" lvl="1" marL="609493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</a:pPr>
            <a:r>
              <a:rPr lang="en-US"/>
              <a:t>Manage Test Cases and Suites</a:t>
            </a:r>
            <a:endParaRPr/>
          </a:p>
          <a:p>
            <a:pPr indent="-231605" lvl="1" marL="609493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</a:pPr>
            <a:r>
              <a:rPr lang="en-US"/>
              <a:t>Record / Replay</a:t>
            </a:r>
            <a:endParaRPr/>
          </a:p>
          <a:p>
            <a:pPr indent="-231605" lvl="1" marL="60949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</a:pPr>
            <a:r>
              <a:rPr lang="en-US"/>
              <a:t>Debug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747" lvl="0" marL="304747" rtl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Char char="▪"/>
            </a:pPr>
            <a:r>
              <a:rPr lang="en-US"/>
              <a:t>Code reusability</a:t>
            </a:r>
            <a:endParaRPr/>
          </a:p>
          <a:p>
            <a:pPr indent="-231605" lvl="1" marL="60949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</a:pPr>
            <a:r>
              <a:rPr lang="en-US"/>
              <a:t>Contexts</a:t>
            </a:r>
            <a:endParaRPr/>
          </a:p>
          <a:p>
            <a:pPr indent="-231605" lvl="1" marL="60949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</a:pPr>
            <a:r>
              <a:rPr lang="en-US"/>
              <a:t>Workspaces</a:t>
            </a:r>
            <a:endParaRPr/>
          </a:p>
          <a:p>
            <a:pPr indent="-231605" lvl="1" marL="60949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</a:pPr>
            <a:r>
              <a:rPr lang="en-US"/>
              <a:t>ECL Scripts</a:t>
            </a:r>
            <a:endParaRPr/>
          </a:p>
          <a:p>
            <a:pPr indent="0" lvl="0" marL="0" rtl="0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 txBox="1"/>
          <p:nvPr>
            <p:ph type="title"/>
          </p:nvPr>
        </p:nvSpPr>
        <p:spPr>
          <a:xfrm>
            <a:off x="188815" y="40341"/>
            <a:ext cx="9577500" cy="11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RCP Testing Tool</a:t>
            </a:r>
            <a:endParaRPr/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2950" y="1963063"/>
            <a:ext cx="4833450" cy="394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5550" y="4283100"/>
            <a:ext cx="3234500" cy="21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idx="1" type="body"/>
          </p:nvPr>
        </p:nvSpPr>
        <p:spPr>
          <a:xfrm>
            <a:off x="192001" y="1905000"/>
            <a:ext cx="11804700" cy="3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7200"/>
              <a:buFont typeface="Noto Sans Symbols"/>
              <a:buNone/>
            </a:pPr>
            <a:br>
              <a:rPr b="1" i="0" lang="en-US" sz="6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1500"/>
              <a:t>Demo!</a:t>
            </a:r>
            <a:endParaRPr b="1" i="0" sz="6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846" lvl="0" marL="304746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Shape 164"/>
          <p:cNvSpPr txBox="1"/>
          <p:nvPr>
            <p:ph type="title"/>
          </p:nvPr>
        </p:nvSpPr>
        <p:spPr>
          <a:xfrm>
            <a:off x="188815" y="40341"/>
            <a:ext cx="9577500" cy="11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RCP Testing Tool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1173300" y="4956293"/>
            <a:ext cx="98322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5400"/>
              <a:buFont typeface="Calibri"/>
              <a:buNone/>
            </a:pPr>
            <a:r>
              <a:rPr lang="en-US"/>
              <a:t>ECL Scripting</a:t>
            </a:r>
            <a:endParaRPr b="1" i="0" sz="5400" u="none" cap="none" strike="noStrike">
              <a:solidFill>
                <a:srgbClr val="F3B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1173300" y="5712544"/>
            <a:ext cx="98322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4000"/>
              <a:buFont typeface="Noto Sans Symbols"/>
              <a:buNone/>
            </a:pPr>
            <a:r>
              <a:rPr lang="en-US"/>
              <a:t>Native language of Eclipse</a:t>
            </a:r>
            <a:endParaRPr b="0" i="0" sz="4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7613" y="464725"/>
            <a:ext cx="3483575" cy="449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idx="12" type="sldNum"/>
          </p:nvPr>
        </p:nvSpPr>
        <p:spPr>
          <a:xfrm>
            <a:off x="11566412" y="6525002"/>
            <a:ext cx="4287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190413" y="1066800"/>
            <a:ext cx="11804700" cy="5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04746" lvl="0" marL="30474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Char char="▪"/>
            </a:pPr>
            <a:r>
              <a:rPr lang="en-US"/>
              <a:t>ECL stands for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>
                <a:solidFill>
                  <a:schemeClr val="accent1"/>
                </a:solidFill>
              </a:rPr>
              <a:t>Eclipse Command Language</a:t>
            </a:r>
            <a:endParaRPr/>
          </a:p>
          <a:p>
            <a:pPr indent="-231606" lvl="1" marL="60949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</a:pPr>
            <a:r>
              <a:rPr lang="en-US"/>
              <a:t>A</a:t>
            </a:r>
            <a:r>
              <a:rPr lang="en-US"/>
              <a:t>ble to do virtually anything with Eclipse</a:t>
            </a:r>
            <a:endParaRPr/>
          </a:p>
        </p:txBody>
      </p:sp>
      <p:sp>
        <p:nvSpPr>
          <p:cNvPr id="180" name="Shape 180"/>
          <p:cNvSpPr txBox="1"/>
          <p:nvPr>
            <p:ph type="title"/>
          </p:nvPr>
        </p:nvSpPr>
        <p:spPr>
          <a:xfrm>
            <a:off x="188815" y="40341"/>
            <a:ext cx="9577500" cy="11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ECL Scripting</a:t>
            </a:r>
            <a:endParaRPr/>
          </a:p>
        </p:txBody>
      </p:sp>
      <p:sp>
        <p:nvSpPr>
          <p:cNvPr id="181" name="Shape 181"/>
          <p:cNvSpPr txBox="1"/>
          <p:nvPr/>
        </p:nvSpPr>
        <p:spPr>
          <a:xfrm>
            <a:off x="912814" y="2492559"/>
            <a:ext cx="10363200" cy="3849900"/>
          </a:xfrm>
          <a:prstGeom prst="rect">
            <a:avLst/>
          </a:prstGeom>
          <a:solidFill>
            <a:srgbClr val="D9D4C6">
              <a:alpha val="20000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44000" spcFirstLastPara="1" rIns="144000" wrap="square" tIns="108000">
            <a:noAutofit/>
          </a:bodyPr>
          <a:lstStyle/>
          <a:p>
            <a:pPr indent="0" lvl="0" marL="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EEBA72"/>
                </a:solidFill>
                <a:latin typeface="Consolas"/>
                <a:ea typeface="Consolas"/>
                <a:cs typeface="Consolas"/>
                <a:sym typeface="Consolas"/>
              </a:rPr>
              <a:t>get-view</a:t>
            </a: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"Package Explorer" | </a:t>
            </a:r>
            <a:r>
              <a:rPr b="1" lang="en-US" sz="2400">
                <a:solidFill>
                  <a:srgbClr val="EEBA72"/>
                </a:solidFill>
                <a:latin typeface="Consolas"/>
                <a:ea typeface="Consolas"/>
                <a:cs typeface="Consolas"/>
                <a:sym typeface="Consolas"/>
              </a:rPr>
              <a:t>get-tree</a:t>
            </a: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| </a:t>
            </a:r>
            <a:b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1" lang="en-US" sz="2400">
                <a:solidFill>
                  <a:srgbClr val="EEBA72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testJavaProject | </a:t>
            </a:r>
            <a:r>
              <a:rPr b="1" lang="en-US" sz="2400">
                <a:solidFill>
                  <a:srgbClr val="EEBA72"/>
                </a:solidFill>
                <a:latin typeface="Consolas"/>
                <a:ea typeface="Consolas"/>
                <a:cs typeface="Consolas"/>
                <a:sym typeface="Consolas"/>
              </a:rPr>
              <a:t>get-menu</a:t>
            </a: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Delete | </a:t>
            </a:r>
            <a:r>
              <a:rPr b="1" lang="en-US" sz="2400">
                <a:solidFill>
                  <a:srgbClr val="EEBA72"/>
                </a:solidFill>
                <a:latin typeface="Consolas"/>
                <a:ea typeface="Consolas"/>
                <a:cs typeface="Consolas"/>
                <a:sym typeface="Consolas"/>
              </a:rPr>
              <a:t>click</a:t>
            </a:r>
            <a:endParaRPr b="1" sz="2400">
              <a:solidFill>
                <a:srgbClr val="EEBA7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with [</a:t>
            </a:r>
            <a:r>
              <a:rPr b="1" lang="en-US" sz="2400">
                <a:solidFill>
                  <a:srgbClr val="EEBA72"/>
                </a:solidFill>
                <a:latin typeface="Consolas"/>
                <a:ea typeface="Consolas"/>
                <a:cs typeface="Consolas"/>
                <a:sym typeface="Consolas"/>
              </a:rPr>
              <a:t>get-window</a:t>
            </a: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"Delete Resources"] {</a:t>
            </a:r>
            <a:endParaRPr b="1"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US" sz="2400">
                <a:solidFill>
                  <a:srgbClr val="EEBA72"/>
                </a:solidFill>
                <a:latin typeface="Consolas"/>
                <a:ea typeface="Consolas"/>
                <a:cs typeface="Consolas"/>
                <a:sym typeface="Consolas"/>
              </a:rPr>
              <a:t>get-button</a:t>
            </a: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"Delete project contents on disk (cannot be undone)" | </a:t>
            </a:r>
            <a:r>
              <a:rPr b="1" lang="en-US" sz="2400">
                <a:solidFill>
                  <a:srgbClr val="EEBA72"/>
                </a:solidFill>
                <a:latin typeface="Consolas"/>
                <a:ea typeface="Consolas"/>
                <a:cs typeface="Consolas"/>
                <a:sym typeface="Consolas"/>
              </a:rPr>
              <a:t>check</a:t>
            </a:r>
            <a:endParaRPr b="1" sz="2400">
              <a:solidFill>
                <a:srgbClr val="EEBA7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US" sz="2400">
                <a:solidFill>
                  <a:srgbClr val="EEBA72"/>
                </a:solidFill>
                <a:latin typeface="Consolas"/>
                <a:ea typeface="Consolas"/>
                <a:cs typeface="Consolas"/>
                <a:sym typeface="Consolas"/>
              </a:rPr>
              <a:t>get-button</a:t>
            </a: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OK | </a:t>
            </a:r>
            <a:r>
              <a:rPr b="1" lang="en-US" sz="2400">
                <a:solidFill>
                  <a:srgbClr val="EEBA72"/>
                </a:solidFill>
                <a:latin typeface="Consolas"/>
                <a:ea typeface="Consolas"/>
                <a:cs typeface="Consolas"/>
                <a:sym typeface="Consolas"/>
              </a:rPr>
              <a:t>click</a:t>
            </a:r>
            <a:endParaRPr b="1" sz="2400">
              <a:solidFill>
                <a:srgbClr val="EEBA7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2800">
              <a:solidFill>
                <a:srgbClr val="FBEE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idx="12" type="sldNum"/>
          </p:nvPr>
        </p:nvSpPr>
        <p:spPr>
          <a:xfrm>
            <a:off x="11566412" y="6525002"/>
            <a:ext cx="4287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190413" y="1066800"/>
            <a:ext cx="11804700" cy="5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04746" lvl="0" marL="30474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Char char="▪"/>
            </a:pPr>
            <a:r>
              <a:rPr lang="en-US"/>
              <a:t>Tests are meaningless without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>
                <a:solidFill>
                  <a:srgbClr val="EEBA72"/>
                </a:solidFill>
              </a:rPr>
              <a:t>any assertions</a:t>
            </a:r>
            <a:r>
              <a:rPr lang="en-US">
                <a:solidFill>
                  <a:schemeClr val="accent1"/>
                </a:solidFill>
              </a:rPr>
              <a:t> </a:t>
            </a:r>
            <a:endParaRPr/>
          </a:p>
          <a:p>
            <a:pPr indent="-231606" lvl="1" marL="60949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</a:pPr>
            <a:r>
              <a:rPr lang="en-US"/>
              <a:t>Verify your expected result either positive or negative</a:t>
            </a:r>
            <a:endParaRPr/>
          </a:p>
        </p:txBody>
      </p:sp>
      <p:sp>
        <p:nvSpPr>
          <p:cNvPr id="188" name="Shape 188"/>
          <p:cNvSpPr txBox="1"/>
          <p:nvPr>
            <p:ph type="title"/>
          </p:nvPr>
        </p:nvSpPr>
        <p:spPr>
          <a:xfrm>
            <a:off x="188815" y="40341"/>
            <a:ext cx="9577500" cy="11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ECL Test Script</a:t>
            </a:r>
            <a:endParaRPr/>
          </a:p>
        </p:txBody>
      </p:sp>
      <p:sp>
        <p:nvSpPr>
          <p:cNvPr id="189" name="Shape 189"/>
          <p:cNvSpPr txBox="1"/>
          <p:nvPr/>
        </p:nvSpPr>
        <p:spPr>
          <a:xfrm>
            <a:off x="950800" y="3124501"/>
            <a:ext cx="10363200" cy="1455000"/>
          </a:xfrm>
          <a:prstGeom prst="rect">
            <a:avLst/>
          </a:prstGeom>
          <a:solidFill>
            <a:srgbClr val="D9D4C6">
              <a:alpha val="20000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44000" spcFirstLastPara="1" rIns="144000" wrap="square" tIns="108000">
            <a:noAutofit/>
          </a:bodyPr>
          <a:lstStyle/>
          <a:p>
            <a:pPr indent="0" lvl="0" marL="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EEBA72"/>
                </a:solidFill>
                <a:latin typeface="Consolas"/>
                <a:ea typeface="Consolas"/>
                <a:cs typeface="Consolas"/>
                <a:sym typeface="Consolas"/>
              </a:rPr>
              <a:t>get-view</a:t>
            </a:r>
            <a:r>
              <a:rPr b="1" lang="en-US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"Package Explorer" </a:t>
            </a:r>
            <a:r>
              <a:rPr b="1" lang="en-US" sz="2400">
                <a:solidFill>
                  <a:srgbClr val="EEBA72"/>
                </a:solidFill>
                <a:latin typeface="Consolas"/>
                <a:ea typeface="Consolas"/>
                <a:cs typeface="Consolas"/>
                <a:sym typeface="Consolas"/>
              </a:rPr>
              <a:t>| get-tree | </a:t>
            </a:r>
            <a:br>
              <a:rPr b="1" lang="en-US" sz="2400">
                <a:solidFill>
                  <a:srgbClr val="EEBA7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1" lang="en-US" sz="2400">
                <a:solidFill>
                  <a:srgbClr val="EEBA72"/>
                </a:solidFill>
                <a:latin typeface="Consolas"/>
                <a:ea typeface="Consolas"/>
                <a:cs typeface="Consolas"/>
                <a:sym typeface="Consolas"/>
              </a:rPr>
              <a:t>get-property </a:t>
            </a:r>
            <a:r>
              <a:rPr b="1" lang="en-US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itemCount </a:t>
            </a:r>
            <a:r>
              <a:rPr b="1" lang="en-US" sz="2400">
                <a:solidFill>
                  <a:srgbClr val="EEBA72"/>
                </a:solidFill>
                <a:latin typeface="Consolas"/>
                <a:ea typeface="Consolas"/>
                <a:cs typeface="Consolas"/>
                <a:sym typeface="Consolas"/>
              </a:rPr>
              <a:t>| </a:t>
            </a:r>
            <a:r>
              <a:rPr b="1" lang="en-US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equals 0</a:t>
            </a:r>
            <a:r>
              <a:rPr b="1" lang="en-US" sz="2400">
                <a:solidFill>
                  <a:srgbClr val="EEBA72"/>
                </a:solidFill>
                <a:latin typeface="Consolas"/>
                <a:ea typeface="Consolas"/>
                <a:cs typeface="Consolas"/>
                <a:sym typeface="Consolas"/>
              </a:rPr>
              <a:t> | verify-true</a:t>
            </a:r>
            <a:endParaRPr b="1" sz="2800">
              <a:solidFill>
                <a:srgbClr val="FBEE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idx="12" type="sldNum"/>
          </p:nvPr>
        </p:nvSpPr>
        <p:spPr>
          <a:xfrm>
            <a:off x="11566412" y="6525002"/>
            <a:ext cx="4287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190412" y="1151121"/>
            <a:ext cx="11804700" cy="5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04746" lvl="0" marL="30474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200"/>
              <a:buFont typeface="Noto Sans Symbols"/>
              <a:buChar char="▪"/>
            </a:pPr>
            <a:r>
              <a:rPr lang="en-US" sz="3200"/>
              <a:t>RCP Eclipse Framework</a:t>
            </a:r>
            <a:endParaRPr/>
          </a:p>
          <a:p>
            <a:pPr indent="-304746" lvl="0" marL="304746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200"/>
              <a:buFont typeface="Noto Sans Symbols"/>
              <a:buChar char="▪"/>
            </a:pPr>
            <a:r>
              <a:rPr lang="en-US" sz="3200"/>
              <a:t>ECL Scripting Language</a:t>
            </a:r>
            <a:endParaRPr/>
          </a:p>
          <a:p>
            <a:pPr indent="-304746" lvl="0" marL="304746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200"/>
              <a:buFont typeface="Noto Sans Symbols"/>
              <a:buChar char="▪"/>
            </a:pPr>
            <a:r>
              <a:rPr lang="en-US" sz="3200"/>
              <a:t>RCPTT</a:t>
            </a:r>
            <a:endParaRPr sz="3200"/>
          </a:p>
          <a:p>
            <a:pPr indent="-272245" lvl="1" marL="60949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Contexts, Workspaces, Workbenches, etc.</a:t>
            </a:r>
            <a:endParaRPr/>
          </a:p>
          <a:p>
            <a:pPr indent="-231605" lvl="1" marL="60949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Test Cases, Test Suites, Data Sets , etc.</a:t>
            </a:r>
            <a:endParaRPr/>
          </a:p>
        </p:txBody>
      </p:sp>
      <p:sp>
        <p:nvSpPr>
          <p:cNvPr id="198" name="Shape 198"/>
          <p:cNvSpPr txBox="1"/>
          <p:nvPr>
            <p:ph type="title"/>
          </p:nvPr>
        </p:nvSpPr>
        <p:spPr>
          <a:xfrm>
            <a:off x="188815" y="40341"/>
            <a:ext cx="9577500" cy="11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  <a:endParaRPr/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9425" y="1151249"/>
            <a:ext cx="3786975" cy="28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190412" y="1151121"/>
            <a:ext cx="11804821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04746" lvl="0" marL="30474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200"/>
              <a:buFont typeface="Noto Sans Symbols"/>
              <a:buChar char="▪"/>
            </a:pPr>
            <a:r>
              <a:rPr lang="en-US" sz="3200"/>
              <a:t>RCP Testing Tool website:</a:t>
            </a:r>
            <a:endParaRPr sz="3200"/>
          </a:p>
          <a:p>
            <a:pPr indent="-272245" lvl="1" marL="60949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Consolas"/>
              <a:buChar char="▪"/>
            </a:pPr>
            <a:r>
              <a:rPr lang="en-US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www.eclipse.org/rcptt/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04747" lvl="0" marL="30474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200"/>
              <a:buFont typeface="Noto Sans Symbols"/>
              <a:buChar char="▪"/>
            </a:pPr>
            <a:r>
              <a:rPr lang="en-US"/>
              <a:t>Sample test cases:</a:t>
            </a:r>
            <a:endParaRPr/>
          </a:p>
          <a:p>
            <a:pPr indent="-231605" lvl="1" marL="60949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Font typeface="Consolas"/>
              <a:buChar char="▪"/>
            </a:pPr>
            <a:r>
              <a:rPr lang="en-US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github.com/QualityAssuranceTeam/RCPTT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04746" lvl="0" marL="304746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200"/>
              <a:buFont typeface="Noto Sans Symbols"/>
              <a:buChar char="▪"/>
            </a:pPr>
            <a:r>
              <a:rPr lang="en-US" sz="3200"/>
              <a:t>ECL Documentation:</a:t>
            </a:r>
            <a:endParaRPr sz="3200"/>
          </a:p>
          <a:p>
            <a:pPr indent="-272245" lvl="1" marL="60949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Font typeface="Consolas"/>
              <a:buChar char="▪"/>
            </a:pPr>
            <a:r>
              <a:rPr lang="en-US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www.eclipse.org/rcptt/documentation/userguide/ecl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04747" lvl="0" marL="304747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200"/>
              <a:buFont typeface="Noto Sans Symbols"/>
              <a:buChar char="▪"/>
            </a:pPr>
            <a:r>
              <a:rPr lang="en-US"/>
              <a:t>Contribute to community:</a:t>
            </a:r>
            <a:endParaRPr/>
          </a:p>
          <a:p>
            <a:pPr indent="-231605" lvl="1" marL="60949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560"/>
              <a:buFont typeface="Consolas"/>
              <a:buChar char="▪"/>
            </a:pPr>
            <a:r>
              <a:rPr lang="en-US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wiki.eclipse.org/RCPTT/Contribution_Guide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8" name="Shape 208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Useful Links</a:t>
            </a:r>
            <a:endParaRPr/>
          </a:p>
        </p:txBody>
      </p:sp>
      <p:pic>
        <p:nvPicPr>
          <p:cNvPr descr="A drawing of a cartoon character  Description generated with high confidence" id="209" name="Shape 20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8983125" y="708325"/>
            <a:ext cx="2583275" cy="317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t/>
            </a:r>
            <a:endParaRPr b="1" i="0" sz="4000" u="none" cap="none" strike="noStrike">
              <a:solidFill>
                <a:srgbClr val="F3B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1529384" y="6400802"/>
            <a:ext cx="10482604" cy="35175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noAutofit/>
          </a:bodyPr>
          <a:lstStyle/>
          <a:p>
            <a:pPr indent="0" lvl="0" marL="0" marR="0" rtl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1800"/>
              <a:buFont typeface="Noto Sans Symbols"/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https://softuni.bg/courses/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Shape 218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-16203" r="-16202" t="0"/>
          <a:stretch/>
        </p:blipFill>
        <p:spPr>
          <a:xfrm>
            <a:off x="303212" y="1246226"/>
            <a:ext cx="2763622" cy="957764"/>
          </a:xfrm>
          <a:prstGeom prst="roundRect">
            <a:avLst>
              <a:gd fmla="val 3159" name="adj"/>
            </a:avLst>
          </a:prstGeom>
          <a:solidFill>
            <a:schemeClr val="lt1"/>
          </a:solidFill>
          <a:ln>
            <a:noFill/>
          </a:ln>
        </p:spPr>
      </p:pic>
      <p:pic>
        <p:nvPicPr>
          <p:cNvPr id="219" name="Shape 219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-5908" r="-5907" t="0"/>
          <a:stretch/>
        </p:blipFill>
        <p:spPr>
          <a:xfrm>
            <a:off x="3787285" y="1254944"/>
            <a:ext cx="2763621" cy="949046"/>
          </a:xfrm>
          <a:prstGeom prst="roundRect">
            <a:avLst>
              <a:gd fmla="val 3159" name="adj"/>
            </a:avLst>
          </a:prstGeom>
          <a:solidFill>
            <a:schemeClr val="lt1"/>
          </a:solidFill>
          <a:ln>
            <a:noFill/>
          </a:ln>
        </p:spPr>
      </p:pic>
      <p:pic>
        <p:nvPicPr>
          <p:cNvPr id="220" name="Shape 220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-25003" r="-25003" t="0"/>
          <a:stretch/>
        </p:blipFill>
        <p:spPr>
          <a:xfrm>
            <a:off x="7271357" y="4002018"/>
            <a:ext cx="4614255" cy="949046"/>
          </a:xfrm>
          <a:prstGeom prst="roundRect">
            <a:avLst>
              <a:gd fmla="val 2953" name="adj"/>
            </a:avLst>
          </a:prstGeom>
          <a:solidFill>
            <a:schemeClr val="lt1"/>
          </a:solidFill>
          <a:ln>
            <a:noFill/>
          </a:ln>
        </p:spPr>
      </p:pic>
      <p:pic>
        <p:nvPicPr>
          <p:cNvPr id="221" name="Shape 221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 b="0" l="-705" r="-705" t="0"/>
          <a:stretch/>
        </p:blipFill>
        <p:spPr>
          <a:xfrm>
            <a:off x="7271357" y="5375554"/>
            <a:ext cx="4614255" cy="949046"/>
          </a:xfrm>
          <a:prstGeom prst="roundRect">
            <a:avLst>
              <a:gd fmla="val 3159" name="adj"/>
            </a:avLst>
          </a:prstGeom>
          <a:solidFill>
            <a:schemeClr val="lt1"/>
          </a:solidFill>
          <a:ln>
            <a:noFill/>
          </a:ln>
        </p:spPr>
      </p:pic>
      <p:pic>
        <p:nvPicPr>
          <p:cNvPr id="222" name="Shape 222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 b="-59505" l="0" r="0" t="-66530"/>
          <a:stretch/>
        </p:blipFill>
        <p:spPr>
          <a:xfrm>
            <a:off x="7271357" y="2619763"/>
            <a:ext cx="4614255" cy="957764"/>
          </a:xfrm>
          <a:prstGeom prst="roundRect">
            <a:avLst>
              <a:gd fmla="val 3159" name="adj"/>
            </a:avLst>
          </a:prstGeom>
          <a:solidFill>
            <a:schemeClr val="lt1"/>
          </a:solidFill>
          <a:ln>
            <a:noFill/>
          </a:ln>
        </p:spPr>
      </p:pic>
      <p:pic>
        <p:nvPicPr>
          <p:cNvPr id="223" name="Shape 223">
            <a:hlinkClick r:id="rId14"/>
          </p:cNvPr>
          <p:cNvPicPr preferRelativeResize="0"/>
          <p:nvPr/>
        </p:nvPicPr>
        <p:blipFill rotWithShape="1">
          <a:blip r:embed="rId15">
            <a:alphaModFix/>
          </a:blip>
          <a:srcRect b="0" l="-14709" r="-14708" t="0"/>
          <a:stretch/>
        </p:blipFill>
        <p:spPr>
          <a:xfrm>
            <a:off x="303212" y="5375554"/>
            <a:ext cx="2763622" cy="949046"/>
          </a:xfrm>
          <a:prstGeom prst="roundRect">
            <a:avLst>
              <a:gd fmla="val 3159" name="adj"/>
            </a:avLst>
          </a:prstGeom>
          <a:solidFill>
            <a:schemeClr val="lt1"/>
          </a:solidFill>
          <a:ln>
            <a:noFill/>
          </a:ln>
        </p:spPr>
      </p:pic>
      <p:pic>
        <p:nvPicPr>
          <p:cNvPr id="224" name="Shape 224">
            <a:hlinkClick r:id="rId16"/>
          </p:cNvPr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787284" y="5375554"/>
            <a:ext cx="2763622" cy="949046"/>
          </a:xfrm>
          <a:prstGeom prst="roundRect">
            <a:avLst>
              <a:gd fmla="val 3159" name="adj"/>
            </a:avLst>
          </a:prstGeom>
          <a:noFill/>
          <a:ln>
            <a:noFill/>
          </a:ln>
        </p:spPr>
      </p:pic>
      <p:pic>
        <p:nvPicPr>
          <p:cNvPr id="225" name="Shape 225">
            <a:hlinkClick r:id="rId18"/>
          </p:cNvPr>
          <p:cNvPicPr preferRelativeResize="0"/>
          <p:nvPr/>
        </p:nvPicPr>
        <p:blipFill rotWithShape="1">
          <a:blip r:embed="rId19">
            <a:alphaModFix/>
          </a:blip>
          <a:srcRect b="0" l="-9951" r="-9950" t="0"/>
          <a:stretch/>
        </p:blipFill>
        <p:spPr>
          <a:xfrm>
            <a:off x="7271357" y="1246226"/>
            <a:ext cx="4614254" cy="949046"/>
          </a:xfrm>
          <a:prstGeom prst="roundRect">
            <a:avLst>
              <a:gd fmla="val 3159" name="adj"/>
            </a:avLst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idx="4294967295" type="title"/>
          </p:nvPr>
        </p:nvSpPr>
        <p:spPr>
          <a:xfrm>
            <a:off x="259899" y="103056"/>
            <a:ext cx="9074150" cy="936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Trainings @ Software University (SoftUni)</a:t>
            </a:r>
            <a:endParaRPr/>
          </a:p>
        </p:txBody>
      </p:sp>
      <p:sp>
        <p:nvSpPr>
          <p:cNvPr id="233" name="Shape 233"/>
          <p:cNvSpPr txBox="1"/>
          <p:nvPr>
            <p:ph idx="4294967295" type="body"/>
          </p:nvPr>
        </p:nvSpPr>
        <p:spPr>
          <a:xfrm>
            <a:off x="259899" y="1039681"/>
            <a:ext cx="9434513" cy="5639378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04747" lvl="0" marL="30474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2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Software University – High-Quality Education, Profession and Job for Software Developers</a:t>
            </a:r>
            <a:endParaRPr/>
          </a:p>
          <a:p>
            <a:pPr indent="-231606" lvl="1" marL="60949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320"/>
              <a:buFont typeface="Noto Sans Symbols"/>
              <a:buChar char="▪"/>
            </a:pPr>
            <a:r>
              <a:rPr b="0" i="0" lang="en-US" sz="29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softuni.bg</a:t>
            </a:r>
            <a:r>
              <a:rPr b="0" i="0" lang="en-US" sz="2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304747" lvl="0" marL="304747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2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Software University Foundation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1605" lvl="1" marL="60949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</a:pPr>
            <a:r>
              <a:rPr b="0" i="0" lang="en-US" sz="3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http://softuni.foundation/</a:t>
            </a:r>
            <a:endParaRPr b="0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747" lvl="1" marL="304747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2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Software University @ Facebook</a:t>
            </a:r>
            <a:endParaRPr/>
          </a:p>
          <a:p>
            <a:pPr indent="-231606" lvl="1" marL="60949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320"/>
              <a:buFont typeface="Noto Sans Symbols"/>
              <a:buChar char="▪"/>
            </a:pPr>
            <a:r>
              <a:rPr b="0" i="0" lang="en-US" sz="29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facebook.com/SoftwareUniversity</a:t>
            </a:r>
            <a:endParaRPr b="0" i="0" sz="2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747" lvl="1" marL="304747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2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Software University Forums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747" lvl="2" marL="609494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000"/>
              <a:buFont typeface="Noto Sans Symbols"/>
              <a:buChar char="▪"/>
            </a:pPr>
            <a:r>
              <a:rPr b="0" i="0" lang="en-US" sz="3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forum.softuni.bg</a:t>
            </a:r>
            <a:endParaRPr b="0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Shape 234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858485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facebook.com/SoftwareUniversity" id="235" name="Shape 235" title="Software University @ Facebook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075536" y="4012240"/>
            <a:ext cx="1003954" cy="10175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forum.softuni.bg" id="236" name="Shape 236" title="Software University - Forum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109334" y="5410200"/>
            <a:ext cx="970156" cy="965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lipart  Description generated with very high confidence" id="237" name="Shape 23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829444" y="1039681"/>
            <a:ext cx="1496137" cy="1845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198450" y="2480188"/>
            <a:ext cx="3571875" cy="38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Table of Contents</a:t>
            </a:r>
            <a:endParaRPr b="1" i="0" sz="4000" u="none" cap="none" strike="noStrike">
              <a:solidFill>
                <a:srgbClr val="F3B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825976" y="1191475"/>
            <a:ext cx="11169300" cy="55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46088" lvl="0" marL="446088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AutoNum type="arabicPeriod"/>
            </a:pPr>
            <a:r>
              <a:rPr lang="en-US"/>
              <a:t>RCP Eclipse Framework</a:t>
            </a:r>
            <a:endParaRPr/>
          </a:p>
          <a:p>
            <a:pPr indent="-446087" lvl="0" marL="446087" marR="0" rtl="0" algn="l">
              <a:lnSpc>
                <a:spcPct val="117647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AutoNum type="arabicPeriod"/>
            </a:pPr>
            <a:r>
              <a:rPr lang="en-US"/>
              <a:t>RCP Testing Tool</a:t>
            </a:r>
            <a:endParaRPr/>
          </a:p>
          <a:p>
            <a:pPr indent="-446087" lvl="0" marL="446087" marR="0" rtl="0" algn="l">
              <a:lnSpc>
                <a:spcPct val="117647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AutoNum type="arabicPeriod"/>
            </a:pPr>
            <a:r>
              <a:rPr lang="en-US"/>
              <a:t>Demo</a:t>
            </a:r>
            <a:endParaRPr/>
          </a:p>
          <a:p>
            <a:pPr indent="-446087" lvl="0" marL="446087" marR="0" rtl="0" algn="l">
              <a:lnSpc>
                <a:spcPct val="117647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AutoNum type="arabicPeriod"/>
            </a:pPr>
            <a:r>
              <a:rPr lang="en-US"/>
              <a:t>ECL Scripting</a:t>
            </a:r>
            <a:endParaRPr/>
          </a:p>
          <a:p>
            <a:pPr indent="-446087" lvl="0" marL="446087" marR="0" rtl="0" algn="l">
              <a:lnSpc>
                <a:spcPct val="117647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AutoNum type="arabicPeriod"/>
            </a:pPr>
            <a:r>
              <a:rPr lang="en-US"/>
              <a:t>Resources</a:t>
            </a:r>
            <a:endParaRPr/>
          </a:p>
        </p:txBody>
      </p:sp>
      <p:sp>
        <p:nvSpPr>
          <p:cNvPr id="84" name="Shape 84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drawing of a cartoon character  Description generated with high confidence" id="85" name="Shape 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7029351" y="1236425"/>
            <a:ext cx="3335649" cy="409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idx="1" type="body"/>
          </p:nvPr>
        </p:nvSpPr>
        <p:spPr>
          <a:xfrm>
            <a:off x="192001" y="1905000"/>
            <a:ext cx="11804822" cy="3268479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7200"/>
              <a:buFont typeface="Noto Sans Symbols"/>
              <a:buNone/>
            </a:pPr>
            <a:r>
              <a:rPr b="1" i="0" lang="en-US" sz="7200" u="none" cap="none" strike="noStrike">
                <a:solidFill>
                  <a:srgbClr val="EEBA72"/>
                </a:solidFill>
                <a:latin typeface="Calibri"/>
                <a:ea typeface="Calibri"/>
                <a:cs typeface="Calibri"/>
                <a:sym typeface="Calibri"/>
              </a:rPr>
              <a:t>sli.do</a:t>
            </a:r>
            <a:br>
              <a:rPr b="1" i="0" lang="en-US" sz="6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1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#</a:t>
            </a:r>
            <a:r>
              <a:rPr b="1" lang="en-US" sz="11500"/>
              <a:t>RCPTT</a:t>
            </a:r>
            <a:endParaRPr b="1" i="0" sz="6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8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Questions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1173300" y="4956293"/>
            <a:ext cx="9832319" cy="774883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5400"/>
              <a:buFont typeface="Calibri"/>
              <a:buNone/>
            </a:pPr>
            <a:r>
              <a:rPr lang="en-US"/>
              <a:t>RCP Eclipse Framework</a:t>
            </a:r>
            <a:endParaRPr b="1" i="0" sz="5400" u="none" cap="none" strike="noStrike">
              <a:solidFill>
                <a:srgbClr val="F3B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1173300" y="5712544"/>
            <a:ext cx="9832319" cy="688256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4000"/>
              <a:buFont typeface="Noto Sans Symbols"/>
              <a:buNone/>
            </a:pPr>
            <a:r>
              <a:rPr lang="en-US"/>
              <a:t>What is it good for?</a:t>
            </a:r>
            <a:endParaRPr b="0" i="0" sz="4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8261" y="1481825"/>
            <a:ext cx="3362400" cy="347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95752">
            <a:off x="7764143" y="1936260"/>
            <a:ext cx="4031564" cy="3023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05793">
            <a:off x="299215" y="1895860"/>
            <a:ext cx="4003197" cy="2900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Char char="▪"/>
            </a:pPr>
            <a:r>
              <a:rPr lang="en-US"/>
              <a:t>RCP is a collection of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>
                <a:solidFill>
                  <a:srgbClr val="EEBA72"/>
                </a:solidFill>
              </a:rPr>
              <a:t>lower level </a:t>
            </a:r>
            <a:r>
              <a:rPr lang="en-US"/>
              <a:t>frameworks</a:t>
            </a:r>
            <a:endParaRPr/>
          </a:p>
          <a:p>
            <a:pPr indent="-231606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</a:pPr>
            <a:r>
              <a:rPr lang="en-US">
                <a:solidFill>
                  <a:srgbClr val="EEBA72"/>
                </a:solidFill>
              </a:rPr>
              <a:t>OSGi</a:t>
            </a:r>
            <a:r>
              <a:rPr lang="en-US"/>
              <a:t> – At the lowest level</a:t>
            </a:r>
            <a:endParaRPr/>
          </a:p>
          <a:p>
            <a:pPr indent="-231606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</a:pPr>
            <a:r>
              <a:rPr lang="en-US">
                <a:solidFill>
                  <a:srgbClr val="EEBA72"/>
                </a:solidFill>
              </a:rPr>
              <a:t>SWT</a:t>
            </a:r>
            <a:r>
              <a:rPr lang="en-US"/>
              <a:t> - Provides the primitive widgets </a:t>
            </a:r>
            <a:br>
              <a:rPr lang="en-US"/>
            </a:br>
            <a:r>
              <a:rPr lang="en-US"/>
              <a:t>(text controls, radio buttons, etc.)</a:t>
            </a:r>
            <a:endParaRPr/>
          </a:p>
          <a:p>
            <a:pPr indent="-231606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</a:pPr>
            <a:r>
              <a:rPr lang="en-US">
                <a:solidFill>
                  <a:srgbClr val="EEBA72"/>
                </a:solidFill>
              </a:rPr>
              <a:t>JFace</a:t>
            </a:r>
            <a:r>
              <a:rPr lang="en-US"/>
              <a:t> – Provides a variety of advanced </a:t>
            </a:r>
            <a:br>
              <a:rPr lang="en-US"/>
            </a:br>
            <a:r>
              <a:rPr lang="en-US"/>
              <a:t>UI functionality controls (wizards, </a:t>
            </a:r>
            <a:br>
              <a:rPr lang="en-US"/>
            </a:br>
            <a:r>
              <a:rPr lang="en-US"/>
              <a:t>data bindings, preference pages, etc.)</a:t>
            </a:r>
            <a:endParaRPr/>
          </a:p>
          <a:p>
            <a:pPr indent="-231606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</a:pPr>
            <a:r>
              <a:rPr lang="en-US"/>
              <a:t>Other Eclipse APIs</a:t>
            </a:r>
            <a:endParaRPr/>
          </a:p>
        </p:txBody>
      </p:sp>
      <p:sp>
        <p:nvSpPr>
          <p:cNvPr id="109" name="Shape 109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RCP Eclipse Framework</a:t>
            </a:r>
            <a:endParaRPr/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5549" y="2108224"/>
            <a:ext cx="3670850" cy="36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idx="12" type="sldNum"/>
          </p:nvPr>
        </p:nvSpPr>
        <p:spPr>
          <a:xfrm>
            <a:off x="11566412" y="6525002"/>
            <a:ext cx="4287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190413" y="1151121"/>
            <a:ext cx="11804700" cy="5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04746" lvl="0" marL="304746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Char char="▪"/>
            </a:pPr>
            <a:r>
              <a:rPr lang="en-US"/>
              <a:t>Easily built </a:t>
            </a:r>
            <a:r>
              <a:rPr lang="en-US">
                <a:solidFill>
                  <a:srgbClr val="EEBA72"/>
                </a:solidFill>
              </a:rPr>
              <a:t>GUI</a:t>
            </a:r>
            <a:r>
              <a:rPr lang="en-US"/>
              <a:t> for Java applications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Shape 117"/>
          <p:cNvSpPr txBox="1"/>
          <p:nvPr>
            <p:ph type="title"/>
          </p:nvPr>
        </p:nvSpPr>
        <p:spPr>
          <a:xfrm>
            <a:off x="188815" y="40341"/>
            <a:ext cx="9577500" cy="11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RCP Eclipse Framework</a:t>
            </a:r>
            <a:endParaRPr/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88328">
            <a:off x="449202" y="1981577"/>
            <a:ext cx="5168775" cy="340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99924">
            <a:off x="7682615" y="1299886"/>
            <a:ext cx="4025171" cy="309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0700" y="3366350"/>
            <a:ext cx="4267424" cy="285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1173300" y="4956293"/>
            <a:ext cx="98322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5400"/>
              <a:buFont typeface="Calibri"/>
              <a:buNone/>
            </a:pPr>
            <a:r>
              <a:rPr lang="en-US"/>
              <a:t>What is RCPTT?</a:t>
            </a:r>
            <a:endParaRPr b="1" i="0" sz="5400" u="none" cap="none" strike="noStrike">
              <a:solidFill>
                <a:srgbClr val="F3B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1173300" y="5712544"/>
            <a:ext cx="98322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4000"/>
              <a:buFont typeface="Noto Sans Symbols"/>
              <a:buNone/>
            </a:pPr>
            <a:r>
              <a:rPr lang="en-US"/>
              <a:t>And why should I care?</a:t>
            </a:r>
            <a:endParaRPr b="0" i="0" sz="4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8350" y="1403475"/>
            <a:ext cx="3419475" cy="35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0550" y="2612625"/>
            <a:ext cx="2136175" cy="23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0088" y="1403475"/>
            <a:ext cx="1238250" cy="12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idx="12" type="sldNum"/>
          </p:nvPr>
        </p:nvSpPr>
        <p:spPr>
          <a:xfrm>
            <a:off x="11566412" y="6525002"/>
            <a:ext cx="4287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190413" y="1151121"/>
            <a:ext cx="11804700" cy="5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04746" lvl="0" marL="304746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Char char="▪"/>
            </a:pPr>
            <a:r>
              <a:rPr lang="en-US"/>
              <a:t>Open source project for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>
                <a:solidFill>
                  <a:srgbClr val="EEBA72"/>
                </a:solidFill>
              </a:rPr>
              <a:t>GUI testing </a:t>
            </a:r>
            <a:r>
              <a:rPr lang="en-US"/>
              <a:t>automation </a:t>
            </a:r>
            <a:endParaRPr/>
          </a:p>
          <a:p>
            <a:pPr indent="-231606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</a:pPr>
            <a:r>
              <a:rPr lang="en-US"/>
              <a:t>Extendible functionality and Plugins available</a:t>
            </a:r>
            <a:endParaRPr/>
          </a:p>
          <a:p>
            <a:pPr indent="-231606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</a:pPr>
            <a:r>
              <a:rPr lang="en-US"/>
              <a:t>Supported by Eclipse community</a:t>
            </a:r>
            <a:endParaRPr/>
          </a:p>
          <a:p>
            <a:pPr indent="-304747" lvl="0" marL="304747" rtl="0"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Char char="▪"/>
            </a:pPr>
            <a:r>
              <a:rPr lang="en-US" sz="3200"/>
              <a:t>Good for Continuous Integration and Delivery</a:t>
            </a:r>
            <a:endParaRPr/>
          </a:p>
          <a:p>
            <a:pPr indent="-304747" lvl="0" marL="304747" rtl="0"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Char char="▪"/>
            </a:pPr>
            <a:r>
              <a:rPr lang="en-US"/>
              <a:t>Multi platform</a:t>
            </a:r>
            <a:endParaRPr/>
          </a:p>
          <a:p>
            <a:pPr indent="-231605" lvl="1" marL="609493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</a:pPr>
            <a:r>
              <a:rPr lang="en-US"/>
              <a:t>Linux, Windows and MacOS</a:t>
            </a:r>
            <a:endParaRPr/>
          </a:p>
        </p:txBody>
      </p:sp>
      <p:sp>
        <p:nvSpPr>
          <p:cNvPr id="138" name="Shape 138"/>
          <p:cNvSpPr txBox="1"/>
          <p:nvPr>
            <p:ph type="title"/>
          </p:nvPr>
        </p:nvSpPr>
        <p:spPr>
          <a:xfrm>
            <a:off x="188815" y="40341"/>
            <a:ext cx="9577500" cy="11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RCP Testing Tool</a:t>
            </a:r>
            <a:endParaRPr/>
          </a:p>
        </p:txBody>
      </p:sp>
      <p:pic>
        <p:nvPicPr>
          <p:cNvPr id="139" name="Shape 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6039" y="3676025"/>
            <a:ext cx="1850461" cy="185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68475" y="1981200"/>
            <a:ext cx="1719221" cy="1694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idx="12" type="sldNum"/>
          </p:nvPr>
        </p:nvSpPr>
        <p:spPr>
          <a:xfrm>
            <a:off x="11566412" y="6525002"/>
            <a:ext cx="4287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190413" y="1151121"/>
            <a:ext cx="11804700" cy="5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04746" lvl="0" marL="304746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Char char="▪"/>
            </a:pPr>
            <a:r>
              <a:rPr lang="en-US"/>
              <a:t>Fully aware of the </a:t>
            </a:r>
            <a:r>
              <a:rPr lang="en-US">
                <a:solidFill>
                  <a:srgbClr val="EEBA72"/>
                </a:solidFill>
              </a:rPr>
              <a:t>RCP Eclipse</a:t>
            </a:r>
            <a:r>
              <a:rPr lang="en-US"/>
              <a:t> internals</a:t>
            </a:r>
            <a:r>
              <a:rPr lang="en-US"/>
              <a:t> </a:t>
            </a:r>
            <a:endParaRPr/>
          </a:p>
          <a:p>
            <a:pPr indent="-231605" lvl="1" marL="609493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</a:pPr>
            <a:r>
              <a:rPr lang="en-US">
                <a:solidFill>
                  <a:srgbClr val="EEBA72"/>
                </a:solidFill>
              </a:rPr>
              <a:t>Hides</a:t>
            </a:r>
            <a:r>
              <a:rPr lang="en-US"/>
              <a:t> application’s inner complexity</a:t>
            </a:r>
            <a:endParaRPr/>
          </a:p>
          <a:p>
            <a:pPr indent="-231605" lvl="1" marL="609493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</a:pPr>
            <a:r>
              <a:rPr lang="en-US"/>
              <a:t>No need to </a:t>
            </a:r>
            <a:r>
              <a:rPr lang="en-US">
                <a:solidFill>
                  <a:srgbClr val="EEBA72"/>
                </a:solidFill>
              </a:rPr>
              <a:t>deal with wait</a:t>
            </a:r>
            <a:r>
              <a:rPr lang="en-US"/>
              <a:t> operations!</a:t>
            </a:r>
            <a:endParaRPr/>
          </a:p>
          <a:p>
            <a:pPr indent="-231605" lvl="1" marL="609493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</a:pPr>
            <a:r>
              <a:rPr lang="en-US"/>
              <a:t>Always knows when operation is </a:t>
            </a:r>
            <a:r>
              <a:rPr lang="en-US">
                <a:solidFill>
                  <a:srgbClr val="EEBA72"/>
                </a:solidFill>
              </a:rPr>
              <a:t>complete</a:t>
            </a:r>
            <a:endParaRPr>
              <a:solidFill>
                <a:srgbClr val="EEBA72"/>
              </a:solidFill>
            </a:endParaRPr>
          </a:p>
          <a:p>
            <a:pPr indent="-304746" lvl="0" marL="304746" marR="0" rtl="0" algn="l">
              <a:lnSpc>
                <a:spcPct val="105000"/>
              </a:lnSpc>
              <a:spcBef>
                <a:spcPts val="24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Char char="▪"/>
            </a:pPr>
            <a:r>
              <a:rPr lang="en-US"/>
              <a:t>Easy to setup test Preconditions</a:t>
            </a:r>
            <a:endParaRPr/>
          </a:p>
          <a:p>
            <a:pPr indent="0" lvl="0" marL="0" rtl="0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Shape 147"/>
          <p:cNvSpPr txBox="1"/>
          <p:nvPr>
            <p:ph type="title"/>
          </p:nvPr>
        </p:nvSpPr>
        <p:spPr>
          <a:xfrm>
            <a:off x="188815" y="40341"/>
            <a:ext cx="9577500" cy="11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RCP Testing Tool</a:t>
            </a:r>
            <a:endParaRPr/>
          </a:p>
        </p:txBody>
      </p:sp>
      <p:pic>
        <p:nvPicPr>
          <p:cNvPr id="148" name="Shape 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96502" y="3956598"/>
            <a:ext cx="1591194" cy="1774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68475" y="1981200"/>
            <a:ext cx="1719221" cy="1694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oftUni 16x9">
  <a:themeElements>
    <a:clrScheme name="Custom 1">
      <a:dk1>
        <a:srgbClr val="000000"/>
      </a:dk1>
      <a:lt1>
        <a:srgbClr val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